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notesMasterIdLst>
    <p:notesMasterId r:id="rId31"/>
  </p:notesMasterIdLst>
  <p:sldIdLst>
    <p:sldId id="256" r:id="rId2"/>
    <p:sldId id="257" r:id="rId3"/>
    <p:sldId id="286" r:id="rId4"/>
    <p:sldId id="280" r:id="rId5"/>
    <p:sldId id="287" r:id="rId6"/>
    <p:sldId id="288" r:id="rId7"/>
    <p:sldId id="289" r:id="rId8"/>
    <p:sldId id="291" r:id="rId9"/>
    <p:sldId id="292" r:id="rId10"/>
    <p:sldId id="308" r:id="rId11"/>
    <p:sldId id="309" r:id="rId12"/>
    <p:sldId id="293" r:id="rId13"/>
    <p:sldId id="295" r:id="rId14"/>
    <p:sldId id="296" r:id="rId15"/>
    <p:sldId id="311" r:id="rId16"/>
    <p:sldId id="312" r:id="rId17"/>
    <p:sldId id="310" r:id="rId18"/>
    <p:sldId id="297" r:id="rId19"/>
    <p:sldId id="298" r:id="rId20"/>
    <p:sldId id="294" r:id="rId21"/>
    <p:sldId id="300" r:id="rId22"/>
    <p:sldId id="299" r:id="rId23"/>
    <p:sldId id="301" r:id="rId24"/>
    <p:sldId id="302" r:id="rId25"/>
    <p:sldId id="303" r:id="rId26"/>
    <p:sldId id="304" r:id="rId27"/>
    <p:sldId id="305" r:id="rId28"/>
    <p:sldId id="306" r:id="rId29"/>
    <p:sldId id="30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4F75"/>
    <a:srgbClr val="BCBCBC"/>
    <a:srgbClr val="66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13" autoAdjust="0"/>
    <p:restoredTop sz="74837" autoAdjust="0"/>
  </p:normalViewPr>
  <p:slideViewPr>
    <p:cSldViewPr snapToGrid="0">
      <p:cViewPr varScale="1">
        <p:scale>
          <a:sx n="77" d="100"/>
          <a:sy n="77" d="100"/>
        </p:scale>
        <p:origin x="80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6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tiff>
</file>

<file path=ppt/media/image17.png>
</file>

<file path=ppt/media/image18.tiff>
</file>

<file path=ppt/media/image19.tiff>
</file>

<file path=ppt/media/image2.tiff>
</file>

<file path=ppt/media/image20.tiff>
</file>

<file path=ppt/media/image21.png>
</file>

<file path=ppt/media/image22.tiff>
</file>

<file path=ppt/media/image23.tiff>
</file>

<file path=ppt/media/image24.tiff>
</file>

<file path=ppt/media/image25.png>
</file>

<file path=ppt/media/image26.tiff>
</file>

<file path=ppt/media/image27.tif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tiff>
</file>

<file path=ppt/media/image5.png>
</file>

<file path=ppt/media/image6.png>
</file>

<file path=ppt/media/image7.png>
</file>

<file path=ppt/media/image8.png>
</file>

<file path=ppt/media/image8.tiff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D9384D-5658-4DBF-B95A-C190640414B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E05822-0A88-4D27-9EA6-F053463D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439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5822-0A88-4D27-9EA6-F053463D7B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008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48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68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62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57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75" y="134204"/>
            <a:ext cx="11820525" cy="79924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11820525" cy="5095875"/>
          </a:xfrm>
        </p:spPr>
        <p:txBody>
          <a:bodyPr/>
          <a:lstStyle>
            <a:lvl1pPr>
              <a:buClr>
                <a:srgbClr val="C00000"/>
              </a:buClr>
              <a:defRPr/>
            </a:lvl1pPr>
            <a:lvl2pPr marL="384048" indent="-182880">
              <a:buClr>
                <a:srgbClr val="C00000"/>
              </a:buClr>
              <a:buFont typeface="Arial" panose="020B0604020202020204" pitchFamily="34" charset="0"/>
              <a:buChar char="•"/>
              <a:defRPr/>
            </a:lvl2pPr>
            <a:lvl3pPr marL="566928" indent="-182880">
              <a:buClr>
                <a:srgbClr val="C00000"/>
              </a:buClr>
              <a:buSzPct val="85000"/>
              <a:buFont typeface="Webdings" panose="05030102010509060703" pitchFamily="18" charset="2"/>
              <a:buChar char=""/>
              <a:defRPr/>
            </a:lvl3pPr>
            <a:lvl4pPr marL="749808" indent="-182880">
              <a:buClr>
                <a:srgbClr val="C00000"/>
              </a:buClr>
              <a:buFont typeface="Calibri" panose="020F0502020204030204" pitchFamily="34" charset="0"/>
              <a:buChar char="-"/>
              <a:defRPr/>
            </a:lvl4pPr>
            <a:lvl5pPr marL="932688" indent="-182880">
              <a:buClr>
                <a:srgbClr val="C00000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9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671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10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8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421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511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PhD Thesis Proposal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57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2/4/2015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PhD Thesis Proposal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0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88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349" y="153537"/>
            <a:ext cx="11896725" cy="808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349" y="1160833"/>
            <a:ext cx="11896725" cy="47082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33349" y="1061570"/>
            <a:ext cx="1189672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218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inimum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Ordered_pair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png"/><Relationship Id="rId4" Type="http://schemas.openxmlformats.org/officeDocument/2006/relationships/hyperlink" Target="http://en.wikipedia.org/wiki/Se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en.wikipedia.org/wiki/Se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tiff"/><Relationship Id="rId7" Type="http://schemas.openxmlformats.org/officeDocument/2006/relationships/image" Target="../media/image11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94478"/>
            <a:ext cx="10058400" cy="1481244"/>
          </a:xfrm>
        </p:spPr>
        <p:txBody>
          <a:bodyPr lIns="91440" tIns="0" bIns="0">
            <a:normAutofit/>
          </a:bodyPr>
          <a:lstStyle/>
          <a:p>
            <a:pPr algn="r"/>
            <a:r>
              <a:rPr lang="en-US" sz="4800" b="1" dirty="0"/>
              <a:t>Graph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</a:t>
            </a:fld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097280" y="3614065"/>
            <a:ext cx="10058400" cy="335792"/>
          </a:xfrm>
          <a:prstGeom prst="rect">
            <a:avLst/>
          </a:prstGeom>
        </p:spPr>
        <p:txBody>
          <a:bodyPr vert="horz" lIns="91440" tIns="0" rIns="91440" bIns="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000" dirty="0"/>
              <a:t>Paul Rad, Ph.D.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54083" y="3949858"/>
            <a:ext cx="10058400" cy="1109086"/>
          </a:xfrm>
          <a:prstGeom prst="rect">
            <a:avLst/>
          </a:prstGeom>
        </p:spPr>
        <p:txBody>
          <a:bodyPr vert="horz" lIns="91440" tIns="0" rIns="91440" bIns="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dirty="0"/>
              <a:t>Associate Professor</a:t>
            </a:r>
          </a:p>
          <a:p>
            <a:pPr algn="r"/>
            <a:r>
              <a:rPr lang="en-US" sz="1800" dirty="0"/>
              <a:t>Cyber Analytics and AI </a:t>
            </a:r>
          </a:p>
          <a:p>
            <a:pPr algn="r"/>
            <a:r>
              <a:rPr lang="en-US" sz="1800" dirty="0"/>
              <a:t>Information Systems and Cyber Security</a:t>
            </a:r>
          </a:p>
          <a:p>
            <a:pPr algn="r"/>
            <a:r>
              <a:rPr lang="en-US" sz="1800" dirty="0"/>
              <a:t>College of Business School</a:t>
            </a:r>
          </a:p>
          <a:p>
            <a:pPr algn="r"/>
            <a:r>
              <a:rPr lang="en-US" sz="1800" dirty="0"/>
              <a:t>210.872.7259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666749" y="294478"/>
            <a:ext cx="11525251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3569551" y="5291239"/>
            <a:ext cx="862244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http://www.easypurl.info/wp-content/uploads/2015/05/DS.wordle.png">
            <a:extLst>
              <a:ext uri="{FF2B5EF4-FFF2-40B4-BE49-F238E27FC236}">
                <a16:creationId xmlns:a16="http://schemas.microsoft.com/office/drawing/2014/main" id="{EAE2DB29-5D7C-A641-88AC-81F5762584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143130" y="2343602"/>
            <a:ext cx="4852842" cy="283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6669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56AE4-31AF-B14D-BFCE-DB53A2B80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Path, Walk, Cycle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6AF2739-9316-FE47-89B3-52A6C099A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575" y="1925052"/>
            <a:ext cx="3804861" cy="2536574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0AEF034-B166-9E45-B09A-BA092A652E8E}"/>
              </a:ext>
            </a:extLst>
          </p:cNvPr>
          <p:cNvSpPr/>
          <p:nvPr/>
        </p:nvSpPr>
        <p:spPr>
          <a:xfrm>
            <a:off x="719041" y="1512564"/>
            <a:ext cx="5115246" cy="381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1,2,5,2,3,4   ----    Walk of length 5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1,2,3,4,6     ----     path of length 4</a:t>
            </a:r>
          </a:p>
          <a:p>
            <a:endParaRPr lang="en-US" sz="2800" dirty="0"/>
          </a:p>
          <a:p>
            <a:r>
              <a:rPr lang="en-US" sz="2800" dirty="0"/>
              <a:t>1,2,5,1        ----     3-cycle </a:t>
            </a:r>
          </a:p>
          <a:p>
            <a:endParaRPr lang="en-US" sz="2800" dirty="0"/>
          </a:p>
          <a:p>
            <a:r>
              <a:rPr lang="en-US" sz="2800" dirty="0"/>
              <a:t>2,3,4,5,2     ----     4-cycle  </a:t>
            </a:r>
          </a:p>
          <a:p>
            <a:r>
              <a:rPr lang="en-US" dirty="0">
                <a:latin typeface="Tahoma" panose="020B060403050404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69345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33B0D-6D2A-574E-9D51-CA4A0EA7B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Adjacency Matrix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6F586-BFE8-7E4A-93E7-0EB688F46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6" y="1181100"/>
            <a:ext cx="4475246" cy="5095875"/>
          </a:xfrm>
        </p:spPr>
        <p:txBody>
          <a:bodyPr/>
          <a:lstStyle/>
          <a:p>
            <a:r>
              <a:rPr lang="en-US" dirty="0"/>
              <a:t>V x V</a:t>
            </a:r>
          </a:p>
          <a:p>
            <a:r>
              <a:rPr lang="en-US" dirty="0"/>
              <a:t>Boolean values (adjacent or not)</a:t>
            </a:r>
          </a:p>
          <a:p>
            <a:r>
              <a:rPr lang="en-US" dirty="0"/>
              <a:t>Or Edge Weights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7F5668-B26B-4549-859A-57048F7BD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819" y="2613676"/>
            <a:ext cx="3749843" cy="3627080"/>
          </a:xfrm>
          <a:prstGeom prst="rect">
            <a:avLst/>
          </a:prstGeo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1BFD1A11-7802-EC4C-8648-9EDD7FE4E2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0480" y="1412046"/>
            <a:ext cx="3804861" cy="2536574"/>
          </a:xfrm>
          <a:prstGeom prst="rect">
            <a:avLst/>
          </a:prstGeom>
        </p:spPr>
      </p:pic>
      <p:graphicFrame>
        <p:nvGraphicFramePr>
          <p:cNvPr id="10" name="Object 2">
            <a:extLst>
              <a:ext uri="{FF2B5EF4-FFF2-40B4-BE49-F238E27FC236}">
                <a16:creationId xmlns:a16="http://schemas.microsoft.com/office/drawing/2014/main" id="{CCA739BD-EF24-2D4D-A350-BDB07C705146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80975" y="4796590"/>
          <a:ext cx="415766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Equation" r:id="rId5" imgW="2514600" imgH="431800" progId="Equation.3">
                  <p:embed/>
                </p:oleObj>
              </mc:Choice>
              <mc:Fallback>
                <p:oleObj name="Equation" r:id="rId5" imgW="2514600" imgH="431800" progId="Equation.3">
                  <p:embed/>
                  <p:pic>
                    <p:nvPicPr>
                      <p:cNvPr id="10" name="Object 2">
                        <a:extLst>
                          <a:ext uri="{FF2B5EF4-FFF2-40B4-BE49-F238E27FC236}">
                            <a16:creationId xmlns:a16="http://schemas.microsoft.com/office/drawing/2014/main" id="{CCA739BD-EF24-2D4D-A350-BDB07C70514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975" y="4796590"/>
                        <a:ext cx="4157663" cy="714375"/>
                      </a:xfrm>
                      <a:prstGeom prst="rect">
                        <a:avLst/>
                      </a:prstGeom>
                      <a:solidFill>
                        <a:schemeClr val="accent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3195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6346434" cy="5095875"/>
          </a:xfrm>
        </p:spPr>
        <p:txBody>
          <a:bodyPr>
            <a:normAutofit/>
          </a:bodyPr>
          <a:lstStyle/>
          <a:p>
            <a:r>
              <a:rPr lang="en-US" sz="2800" b="1" dirty="0"/>
              <a:t>Trail</a:t>
            </a:r>
            <a:r>
              <a:rPr lang="en-US" sz="2800" dirty="0"/>
              <a:t>: no edge can be repeated</a:t>
            </a:r>
          </a:p>
          <a:p>
            <a:endParaRPr lang="en-US" sz="2800" b="1" dirty="0"/>
          </a:p>
          <a:p>
            <a:r>
              <a:rPr lang="en-US" sz="2800" b="1" dirty="0"/>
              <a:t>Reachability</a:t>
            </a:r>
            <a:r>
              <a:rPr lang="en-US" sz="2800" dirty="0"/>
              <a:t>: node u is reachable from node v if there is a path from v to u</a:t>
            </a:r>
          </a:p>
          <a:p>
            <a:r>
              <a:rPr lang="en-US" sz="2800" dirty="0"/>
              <a:t>B is reachable from J</a:t>
            </a:r>
          </a:p>
          <a:p>
            <a:r>
              <a:rPr lang="en-US" sz="2800" dirty="0"/>
              <a:t>J is not reachable from 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12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Analytics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014" y="1297176"/>
            <a:ext cx="4956469" cy="482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564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Best Path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13</a:t>
            </a:fld>
            <a:endParaRPr lang="en-US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081" y="1148680"/>
            <a:ext cx="5392419" cy="5095875"/>
          </a:xfrm>
        </p:spPr>
      </p:pic>
      <p:sp>
        <p:nvSpPr>
          <p:cNvPr id="12" name="Rectangle 11"/>
          <p:cNvSpPr/>
          <p:nvPr/>
        </p:nvSpPr>
        <p:spPr>
          <a:xfrm>
            <a:off x="180974" y="1162314"/>
            <a:ext cx="5783727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Helvetica,Bold" charset="0"/>
              </a:rPr>
              <a:t>What is the “best” path to go from node u to node v?</a:t>
            </a:r>
          </a:p>
          <a:p>
            <a:endParaRPr lang="en-US" sz="2800" dirty="0">
              <a:latin typeface="Helvetica,Bold" charset="0"/>
            </a:endParaRPr>
          </a:p>
          <a:p>
            <a:r>
              <a:rPr lang="en-US" sz="2800" dirty="0"/>
              <a:t>Specification of “best” may include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Function to optimize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Nodes/edges to traverse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Nodes/edges to avoid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Preferences to satisfy </a:t>
            </a:r>
          </a:p>
        </p:txBody>
      </p:sp>
    </p:spTree>
    <p:extLst>
      <p:ext uri="{BB962C8B-B14F-4D97-AF65-F5344CB8AC3E}">
        <p14:creationId xmlns:p14="http://schemas.microsoft.com/office/powerpoint/2010/main" val="1492509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Shortest 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6585585" cy="5095875"/>
          </a:xfrm>
        </p:spPr>
        <p:txBody>
          <a:bodyPr>
            <a:normAutofit/>
          </a:bodyPr>
          <a:lstStyle/>
          <a:p>
            <a:r>
              <a:rPr lang="en-US" sz="3200" dirty="0"/>
              <a:t>Function of optimization (Simpler Problem)</a:t>
            </a: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b="1" dirty="0"/>
              <a:t>Find least weight path from I to B</a:t>
            </a:r>
          </a:p>
          <a:p>
            <a:r>
              <a:rPr lang="en-US" sz="3200" b="1" dirty="0"/>
              <a:t>(Dijkstra’s Algorithm)</a:t>
            </a:r>
          </a:p>
          <a:p>
            <a:endParaRPr lang="en-US" sz="3200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0031" y="1456189"/>
            <a:ext cx="4724965" cy="426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267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4C0A4-A522-3846-B62D-AB8E812CC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Search (Breadth-first vs. Depth-first)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6BF5E7-B64D-8D40-AE75-FE7B3BB45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03" y="1340209"/>
            <a:ext cx="10904142" cy="488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80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FE46E-6D5B-324A-903A-E8D7A7B0B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Shortest Path – Dijkstra’s Algorithm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27C1B4-1A01-804C-85C2-258566396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467" y="1739900"/>
            <a:ext cx="9489057" cy="399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35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773CC-8EAF-C343-9A19-D861BA38B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Distance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4E24B-1510-6B42-9DFC-87BE8C3A7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1181100"/>
            <a:ext cx="5771251" cy="5095875"/>
          </a:xfrm>
        </p:spPr>
        <p:txBody>
          <a:bodyPr/>
          <a:lstStyle/>
          <a:p>
            <a:r>
              <a:rPr lang="en-US" dirty="0"/>
              <a:t>|</a:t>
            </a:r>
            <a:r>
              <a:rPr lang="en-US" i="1" dirty="0"/>
              <a:t>V </a:t>
            </a:r>
            <a:r>
              <a:rPr lang="en-US" dirty="0"/>
              <a:t>| x |</a:t>
            </a:r>
            <a:r>
              <a:rPr lang="en-US" i="1" dirty="0"/>
              <a:t>V | </a:t>
            </a:r>
            <a:r>
              <a:rPr lang="en-US" dirty="0"/>
              <a:t>matrix D = ( </a:t>
            </a:r>
            <a:r>
              <a:rPr lang="en-US" i="1" dirty="0"/>
              <a:t>d </a:t>
            </a:r>
            <a:r>
              <a:rPr lang="en-US" dirty="0"/>
              <a:t>) such that </a:t>
            </a:r>
            <a:r>
              <a:rPr lang="en-US" dirty="0" err="1"/>
              <a:t>dij</a:t>
            </a:r>
            <a:r>
              <a:rPr lang="en-US" dirty="0"/>
              <a:t> is the topological distance between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j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D5AB87-C129-244F-B6E4-DE686B9BA8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136" y="2240495"/>
            <a:ext cx="4198170" cy="37699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AE5E02-3D07-C645-A4F3-323A1DF7F6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385" y="1727933"/>
            <a:ext cx="3397820" cy="226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4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6346434" cy="5095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/>
              <a:t>Find least weight path from I to B with constraints:</a:t>
            </a:r>
            <a:endParaRPr lang="en-US" sz="2800" dirty="0"/>
          </a:p>
          <a:p>
            <a:pPr marL="457200" indent="-457200">
              <a:buFont typeface="Arial" charset="0"/>
              <a:buChar char="•"/>
            </a:pPr>
            <a:r>
              <a:rPr lang="en-US" sz="2800" b="1" dirty="0">
                <a:solidFill>
                  <a:srgbClr val="00B050"/>
                </a:solidFill>
              </a:rPr>
              <a:t>Nodes/edges to traverse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dirty="0">
                <a:solidFill>
                  <a:srgbClr val="00B050"/>
                </a:solidFill>
              </a:rPr>
              <a:t>Nodes/edges to avoid </a:t>
            </a:r>
          </a:p>
          <a:p>
            <a:r>
              <a:rPr lang="en-US" sz="2800" dirty="0"/>
              <a:t>Example:</a:t>
            </a:r>
          </a:p>
          <a:p>
            <a:endParaRPr lang="en-US" sz="2800" dirty="0"/>
          </a:p>
          <a:p>
            <a:pPr marL="571500" indent="-571500">
              <a:buFont typeface="+mj-lt"/>
              <a:buAutoNum type="romanUcPeriod"/>
            </a:pPr>
            <a:r>
              <a:rPr lang="en-US" sz="2800" dirty="0"/>
              <a:t>Avoid paths through E 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800" dirty="0"/>
              <a:t>Must go through J </a:t>
            </a:r>
          </a:p>
          <a:p>
            <a:endParaRPr lang="en-US" sz="2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112" y="1181100"/>
            <a:ext cx="5137387" cy="4418643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80975" y="134204"/>
            <a:ext cx="11820525" cy="799246"/>
          </a:xfrm>
        </p:spPr>
        <p:txBody>
          <a:bodyPr/>
          <a:lstStyle/>
          <a:p>
            <a:r>
              <a:rPr lang="en-US" dirty="0"/>
              <a:t>Path Analytics</a:t>
            </a:r>
          </a:p>
        </p:txBody>
      </p:sp>
    </p:spTree>
    <p:extLst>
      <p:ext uri="{BB962C8B-B14F-4D97-AF65-F5344CB8AC3E}">
        <p14:creationId xmlns:p14="http://schemas.microsoft.com/office/powerpoint/2010/main" val="22785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0644" y="2124222"/>
            <a:ext cx="4040855" cy="34755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552" y="1129896"/>
            <a:ext cx="2705012" cy="23265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208" y="3808303"/>
            <a:ext cx="2705012" cy="2326569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900331" y="1186168"/>
            <a:ext cx="2940149" cy="811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873209" y="1538006"/>
            <a:ext cx="1771517" cy="16975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73208" y="2589943"/>
            <a:ext cx="2066940" cy="9227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417834" y="4906132"/>
            <a:ext cx="607914" cy="9392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46274" y="5036234"/>
            <a:ext cx="2066940" cy="10276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97104" y="4720411"/>
            <a:ext cx="288300" cy="1716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Arrow 15"/>
          <p:cNvSpPr/>
          <p:nvPr/>
        </p:nvSpPr>
        <p:spPr>
          <a:xfrm>
            <a:off x="3186735" y="4543865"/>
            <a:ext cx="1213935" cy="646467"/>
          </a:xfrm>
          <a:prstGeom prst="leftArrow">
            <a:avLst>
              <a:gd name="adj1" fmla="val 4419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Source 2</a:t>
            </a:r>
          </a:p>
        </p:txBody>
      </p:sp>
    </p:spTree>
    <p:extLst>
      <p:ext uri="{BB962C8B-B14F-4D97-AF65-F5344CB8AC3E}">
        <p14:creationId xmlns:p14="http://schemas.microsoft.com/office/powerpoint/2010/main" val="1163321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  <a:buFont typeface="Courier New" charset="0"/>
              <a:buChar char="o"/>
            </a:pPr>
            <a:r>
              <a:rPr lang="en-US" sz="2400" b="1" dirty="0"/>
              <a:t>Graph Analytics</a:t>
            </a:r>
          </a:p>
          <a:p>
            <a:pPr marL="898398" lvl="2" indent="-514350">
              <a:spcBef>
                <a:spcPts val="1800"/>
              </a:spcBef>
              <a:buFont typeface="+mj-lt"/>
              <a:buAutoNum type="romanUcPeriod"/>
            </a:pPr>
            <a:r>
              <a:rPr lang="en-US" sz="2000" b="1" dirty="0"/>
              <a:t> Path Analytics</a:t>
            </a:r>
          </a:p>
          <a:p>
            <a:pPr marL="898398" lvl="2" indent="-514350">
              <a:spcBef>
                <a:spcPts val="1800"/>
              </a:spcBef>
              <a:buFont typeface="+mj-lt"/>
              <a:buAutoNum type="romanUcPeriod"/>
            </a:pPr>
            <a:r>
              <a:rPr lang="en-US" sz="2000" b="1" dirty="0"/>
              <a:t>Connectivity Analytics</a:t>
            </a:r>
          </a:p>
          <a:p>
            <a:pPr marL="898398" lvl="2" indent="-514350">
              <a:spcBef>
                <a:spcPts val="1800"/>
              </a:spcBef>
              <a:buFont typeface="+mj-lt"/>
              <a:buAutoNum type="romanUcPeriod"/>
            </a:pPr>
            <a:r>
              <a:rPr lang="en-US" sz="2000" b="1" dirty="0"/>
              <a:t>Community Analytics</a:t>
            </a:r>
          </a:p>
          <a:p>
            <a:pPr marL="898398" lvl="2" indent="-514350">
              <a:spcBef>
                <a:spcPts val="1800"/>
              </a:spcBef>
              <a:buFont typeface="+mj-lt"/>
              <a:buAutoNum type="romanUcPeriod"/>
            </a:pPr>
            <a:r>
              <a:rPr lang="en-US" sz="2000" b="1" dirty="0"/>
              <a:t>Centrality Analytics 	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981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Diameter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5432034" cy="5095875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dirty="0"/>
              <a:t>Diameter: the length of the </a:t>
            </a:r>
            <a:r>
              <a:rPr lang="en-US" b="1" dirty="0"/>
              <a:t>“longest shortest path” </a:t>
            </a:r>
            <a:r>
              <a:rPr lang="en-US" dirty="0"/>
              <a:t>between any two vertices (</a:t>
            </a:r>
            <a:r>
              <a:rPr lang="en-US" dirty="0" err="1"/>
              <a:t>u,v</a:t>
            </a:r>
            <a:r>
              <a:rPr lang="en-US" dirty="0"/>
              <a:t>). In other words, a graph's diameter is the largest number of vertices which must be traversed in order to travel from one vertex to another vertex.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20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423" y="134204"/>
            <a:ext cx="4065077" cy="42261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837" y="2857894"/>
            <a:ext cx="3377858" cy="340238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102303" y="4374418"/>
            <a:ext cx="6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From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91929" y="2466051"/>
            <a:ext cx="398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</a:t>
            </a:r>
          </a:p>
        </p:txBody>
      </p:sp>
    </p:spTree>
    <p:extLst>
      <p:ext uri="{BB962C8B-B14F-4D97-AF65-F5344CB8AC3E}">
        <p14:creationId xmlns:p14="http://schemas.microsoft.com/office/powerpoint/2010/main" val="37825127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715" y="1147198"/>
            <a:ext cx="5203288" cy="5155109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>
          <a:xfrm>
            <a:off x="8230211" y="2152355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7895" y="1125416"/>
            <a:ext cx="706849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Measuring Network Robustness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Estimate the connectedness of a network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Evaluate how much a structure is affected by an attack (</a:t>
            </a:r>
            <a:r>
              <a:rPr lang="en-US" sz="2800" b="1" dirty="0"/>
              <a:t>Redundancy)</a:t>
            </a:r>
          </a:p>
          <a:p>
            <a:endParaRPr lang="en-US" sz="2800" b="1" dirty="0"/>
          </a:p>
          <a:p>
            <a:r>
              <a:rPr lang="en-US" sz="2800" b="1" dirty="0"/>
              <a:t>Graph Connectivity</a:t>
            </a:r>
            <a:r>
              <a:rPr lang="en-US" sz="2800" dirty="0"/>
              <a:t>: Asks for the </a:t>
            </a:r>
            <a:r>
              <a:rPr lang="en-US" sz="2800" dirty="0">
                <a:hlinkClick r:id="rId3" tooltip="Minimum"/>
              </a:rPr>
              <a:t>minimum</a:t>
            </a:r>
            <a:r>
              <a:rPr lang="en-US" sz="2800" dirty="0"/>
              <a:t> number of elements (nodes or edges) that need to be removed to disconnect the remaining nodes from each other</a:t>
            </a:r>
          </a:p>
          <a:p>
            <a:endParaRPr lang="en-US" sz="2800" dirty="0"/>
          </a:p>
          <a:p>
            <a:pPr marL="457200" indent="-457200">
              <a:buFont typeface="Wingdings" charset="2"/>
              <a:buChar char="v"/>
            </a:pPr>
            <a:r>
              <a:rPr lang="en-US" sz="2800" dirty="0">
                <a:solidFill>
                  <a:srgbClr val="FF0000"/>
                </a:solidFill>
              </a:rPr>
              <a:t>Finding connected component of a graph</a:t>
            </a:r>
          </a:p>
          <a:p>
            <a:pPr marL="457200" indent="-457200">
              <a:buFont typeface="Wingdings" charset="2"/>
              <a:buChar char="v"/>
            </a:pPr>
            <a:r>
              <a:rPr lang="en-US" sz="2800" dirty="0">
                <a:solidFill>
                  <a:srgbClr val="FF0000"/>
                </a:solidFill>
              </a:rPr>
              <a:t>Strongly connected fragment(s) of a graph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Graph Connectivity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766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Connectivity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7465224" cy="5095875"/>
          </a:xfrm>
        </p:spPr>
        <p:txBody>
          <a:bodyPr>
            <a:normAutofit/>
          </a:bodyPr>
          <a:lstStyle/>
          <a:p>
            <a:r>
              <a:rPr lang="en-US" sz="2800" b="1" dirty="0"/>
              <a:t>Connectedness</a:t>
            </a:r>
            <a:r>
              <a:rPr lang="en-US" sz="2800" dirty="0"/>
              <a:t>: A graph is connected if it contains a directed path from u to v or a directed path from v to u for every vertex-pair (</a:t>
            </a:r>
            <a:r>
              <a:rPr lang="en-US" sz="2800" dirty="0" err="1"/>
              <a:t>u,v</a:t>
            </a:r>
            <a:r>
              <a:rPr lang="en-US" sz="2800" dirty="0"/>
              <a:t>)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>
                <a:solidFill>
                  <a:srgbClr val="FF0000"/>
                </a:solidFill>
              </a:rPr>
              <a:t>For Directed Graphs:</a:t>
            </a:r>
          </a:p>
          <a:p>
            <a:r>
              <a:rPr lang="en-US" sz="2800" b="1" dirty="0"/>
              <a:t>Strongly connected</a:t>
            </a:r>
            <a:r>
              <a:rPr lang="en-US" sz="2800" dirty="0"/>
              <a:t>: a directed path from every u to every v</a:t>
            </a:r>
            <a:br>
              <a:rPr lang="en-US" sz="2800" dirty="0"/>
            </a:br>
            <a:r>
              <a:rPr lang="en-US" sz="2800" b="1" dirty="0"/>
              <a:t>Weakly connected</a:t>
            </a:r>
            <a:r>
              <a:rPr lang="en-US" sz="2800" dirty="0"/>
              <a:t>: connected after converting a directed graph to an undirected graph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6200" y="1077085"/>
            <a:ext cx="4040855" cy="347552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646200" y="5029142"/>
            <a:ext cx="43553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  <a:latin typeface="Helvetica,Bold" charset="0"/>
              </a:rPr>
              <a:t>Is this graph strongly or weakly connected? </a:t>
            </a:r>
            <a:endParaRPr lang="en-US" sz="2800"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34785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Disconnecting a Connected Graph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1673469"/>
            <a:ext cx="4261918" cy="41927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769" y="1269647"/>
            <a:ext cx="4934005" cy="4853940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8890782" y="2897945"/>
            <a:ext cx="1631852" cy="15755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508610" y="4884203"/>
            <a:ext cx="1631852" cy="15755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9324536" y="986166"/>
            <a:ext cx="1631852" cy="15755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4656407" y="3277772"/>
            <a:ext cx="1448972" cy="5627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237538" y="2766700"/>
            <a:ext cx="2447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Node Connectivity is 3</a:t>
            </a:r>
          </a:p>
        </p:txBody>
      </p:sp>
    </p:spTree>
    <p:extLst>
      <p:ext uri="{BB962C8B-B14F-4D97-AF65-F5344CB8AC3E}">
        <p14:creationId xmlns:p14="http://schemas.microsoft.com/office/powerpoint/2010/main" val="7311003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2169" y="1422047"/>
            <a:ext cx="4934005" cy="48539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Disconnecting a Connected Graph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1673469"/>
            <a:ext cx="4261918" cy="41927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769" y="1269647"/>
            <a:ext cx="4934005" cy="4853940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4656407" y="3277772"/>
            <a:ext cx="1448972" cy="5627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237538" y="2766700"/>
            <a:ext cx="2447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Edge Connectivity is 4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884391" y="3769847"/>
            <a:ext cx="787792" cy="11089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213806" y="4329056"/>
            <a:ext cx="771377" cy="5497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8482817" y="5092505"/>
            <a:ext cx="730989" cy="2748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10102035" y="3984566"/>
            <a:ext cx="693947" cy="8941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999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Robustness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7303036" cy="5095875"/>
          </a:xfrm>
        </p:spPr>
        <p:txBody>
          <a:bodyPr>
            <a:normAutofit lnSpcReduction="10000"/>
          </a:bodyPr>
          <a:lstStyle/>
          <a:p>
            <a:r>
              <a:rPr lang="en-US" sz="2800" b="1" dirty="0"/>
              <a:t>If node v is reachable from node u originally, it should remain reachable even if the network is “attacked” </a:t>
            </a:r>
          </a:p>
          <a:p>
            <a:r>
              <a:rPr lang="en-US" sz="2800" b="1" dirty="0"/>
              <a:t>Attacked </a:t>
            </a:r>
          </a:p>
          <a:p>
            <a:r>
              <a:rPr lang="en-US" sz="2800" b="1" dirty="0"/>
              <a:t>• Node/edge removed </a:t>
            </a:r>
          </a:p>
          <a:p>
            <a:endParaRPr lang="en-US" sz="2800" b="1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</a:rPr>
              <a:t>Degree of a node = Number of edges connected to it.</a:t>
            </a:r>
          </a:p>
          <a:p>
            <a:r>
              <a:rPr lang="en-US" sz="2800" b="1" dirty="0"/>
              <a:t>Degree of node F = 5 </a:t>
            </a:r>
          </a:p>
          <a:p>
            <a:r>
              <a:rPr lang="en-US" sz="2800" b="1" dirty="0"/>
              <a:t>-- Higher degree node is makes it higher vulnerable </a:t>
            </a:r>
          </a:p>
          <a:p>
            <a:endParaRPr lang="en-US" sz="2800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25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634" y="1632657"/>
            <a:ext cx="4261918" cy="4192759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8398412" y="5391421"/>
            <a:ext cx="978408" cy="53309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???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8635217" y="3518760"/>
            <a:ext cx="978408" cy="53309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2817875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 this network robust?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Robustness – assessed with respect to attacks</a:t>
            </a:r>
            <a:br>
              <a:rPr lang="en-US" sz="2800" dirty="0"/>
            </a:br>
            <a:r>
              <a:rPr lang="en-US" sz="2800" dirty="0"/>
              <a:t>Remove F (why F?)  </a:t>
            </a:r>
          </a:p>
          <a:p>
            <a:r>
              <a:rPr lang="en-US" sz="2800" dirty="0">
                <a:solidFill>
                  <a:srgbClr val="FF0000"/>
                </a:solidFill>
              </a:rPr>
              <a:t>Paths C</a:t>
            </a:r>
            <a:r>
              <a:rPr lang="en-US" sz="2800" dirty="0">
                <a:solidFill>
                  <a:srgbClr val="FF0000"/>
                </a:solidFill>
                <a:latin typeface="Wingdings" charset="2"/>
              </a:rPr>
              <a:t></a:t>
            </a:r>
            <a:r>
              <a:rPr lang="en-US" sz="2800" dirty="0">
                <a:solidFill>
                  <a:srgbClr val="FF0000"/>
                </a:solidFill>
              </a:rPr>
              <a:t>G, C</a:t>
            </a:r>
            <a:r>
              <a:rPr lang="en-US" sz="2800" dirty="0">
                <a:solidFill>
                  <a:srgbClr val="FF0000"/>
                </a:solidFill>
                <a:latin typeface="Wingdings" charset="2"/>
              </a:rPr>
              <a:t></a:t>
            </a:r>
            <a:r>
              <a:rPr lang="en-US" sz="2800" dirty="0">
                <a:solidFill>
                  <a:srgbClr val="FF0000"/>
                </a:solidFill>
              </a:rPr>
              <a:t>J, C</a:t>
            </a:r>
            <a:r>
              <a:rPr lang="en-US" sz="2800" dirty="0">
                <a:solidFill>
                  <a:srgbClr val="FF0000"/>
                </a:solidFill>
                <a:latin typeface="Wingdings" charset="2"/>
              </a:rPr>
              <a:t></a:t>
            </a:r>
            <a:r>
              <a:rPr lang="en-US" sz="2800" dirty="0">
                <a:solidFill>
                  <a:srgbClr val="FF0000"/>
                </a:solidFill>
              </a:rPr>
              <a:t>E, J</a:t>
            </a:r>
            <a:r>
              <a:rPr lang="en-US" sz="2800" dirty="0">
                <a:solidFill>
                  <a:srgbClr val="FF0000"/>
                </a:solidFill>
                <a:latin typeface="Wingdings" charset="2"/>
              </a:rPr>
              <a:t></a:t>
            </a:r>
            <a:r>
              <a:rPr lang="en-US" sz="2800" dirty="0">
                <a:solidFill>
                  <a:srgbClr val="FF0000"/>
                </a:solidFill>
              </a:rPr>
              <a:t>E, I</a:t>
            </a:r>
            <a:r>
              <a:rPr lang="en-US" sz="2800" dirty="0">
                <a:solidFill>
                  <a:srgbClr val="FF0000"/>
                </a:solidFill>
                <a:latin typeface="Wingdings" charset="2"/>
              </a:rPr>
              <a:t></a:t>
            </a:r>
            <a:r>
              <a:rPr lang="en-US" sz="2800" dirty="0">
                <a:solidFill>
                  <a:srgbClr val="FF0000"/>
                </a:solidFill>
              </a:rPr>
              <a:t>E disrupted </a:t>
            </a:r>
          </a:p>
          <a:p>
            <a:r>
              <a:rPr lang="en-US" sz="2800" dirty="0"/>
              <a:t>Which node should the attacker target next? 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634" y="1632657"/>
            <a:ext cx="4261918" cy="4192759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9326880" y="3052689"/>
            <a:ext cx="1448971" cy="18428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095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Indegree</a:t>
            </a:r>
            <a:r>
              <a:rPr lang="en-US" dirty="0"/>
              <a:t> and </a:t>
            </a:r>
            <a:r>
              <a:rPr lang="en-US" dirty="0" err="1"/>
              <a:t>Outdegree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6585585" cy="5095875"/>
          </a:xfrm>
        </p:spPr>
        <p:txBody>
          <a:bodyPr>
            <a:normAutofit/>
          </a:bodyPr>
          <a:lstStyle/>
          <a:p>
            <a:r>
              <a:rPr lang="en-US" sz="2800" dirty="0"/>
              <a:t>For a vertex, the number of head ends adjacent to a vertex is called the </a:t>
            </a:r>
            <a:r>
              <a:rPr lang="en-US" sz="2800" b="1" i="1" dirty="0" err="1"/>
              <a:t>indegree</a:t>
            </a:r>
            <a:r>
              <a:rPr lang="en-US" sz="2800" dirty="0"/>
              <a:t> of the vertex and the number of tail ends adjacent to a vertex is its </a:t>
            </a:r>
            <a:r>
              <a:rPr lang="en-US" sz="2800" b="1" i="1" dirty="0" err="1"/>
              <a:t>outdegree</a:t>
            </a:r>
            <a:endParaRPr lang="en-US" sz="2800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900" y="1301080"/>
            <a:ext cx="4596099" cy="2778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594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Degree and Histogram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86" y="2538850"/>
            <a:ext cx="3231917" cy="2384842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652" y="1642384"/>
            <a:ext cx="3044836" cy="46279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5006" y="2538850"/>
            <a:ext cx="2322928" cy="307464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flipH="1">
            <a:off x="5298669" y="1182152"/>
            <a:ext cx="2767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Degree Table 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9233681" y="2075482"/>
            <a:ext cx="2767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Degree Histogram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84428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Weighted Spectral Distribution 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46" y="787715"/>
            <a:ext cx="3378761" cy="2799545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29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203752" y="787715"/>
            <a:ext cx="4651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  <a:latin typeface="Helvetica" charset="0"/>
              </a:rPr>
              <a:t>Normalized Laplacian Matrix L – symmetric </a:t>
            </a:r>
            <a:endParaRPr lang="en-US">
              <a:solidFill>
                <a:srgbClr val="FF0000"/>
              </a:solidFill>
              <a:effectLst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815" y="1224218"/>
            <a:ext cx="5372668" cy="4072597"/>
          </a:xfrm>
          <a:prstGeom prst="rect">
            <a:avLst/>
          </a:prstGeom>
        </p:spPr>
      </p:pic>
      <p:cxnSp>
        <p:nvCxnSpPr>
          <p:cNvPr id="14" name="Curved Connector 13"/>
          <p:cNvCxnSpPr>
            <a:stCxn id="7" idx="0"/>
          </p:cNvCxnSpPr>
          <p:nvPr/>
        </p:nvCxnSpPr>
        <p:spPr>
          <a:xfrm rot="16200000" flipH="1">
            <a:off x="3415763" y="-609322"/>
            <a:ext cx="1027015" cy="3821089"/>
          </a:xfrm>
          <a:prstGeom prst="curvedConnector4">
            <a:avLst>
              <a:gd name="adj1" fmla="val -22259"/>
              <a:gd name="adj2" fmla="val 72106"/>
            </a:avLst>
          </a:prstGeom>
          <a:ln w="254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>
            <a:off x="2018725" y="2097677"/>
            <a:ext cx="3821090" cy="1092500"/>
          </a:xfrm>
          <a:prstGeom prst="curvedConnector3">
            <a:avLst/>
          </a:prstGeom>
          <a:ln w="254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77294"/>
            <a:ext cx="5526125" cy="1445689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180974" y="5370813"/>
            <a:ext cx="118205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charset="0"/>
              </a:rPr>
              <a:t>The weighted spectral distribution (WSD) is a metric defined on the normalized Laplacian spectrum. </a:t>
            </a:r>
            <a:r>
              <a:rPr lang="en-US" dirty="0"/>
              <a:t>It can be used for comparing complex networks with different sizes (number of nodes) and provides a </a:t>
            </a:r>
            <a:r>
              <a:rPr lang="en-US" dirty="0">
                <a:solidFill>
                  <a:srgbClr val="FF0000"/>
                </a:solidFill>
              </a:rPr>
              <a:t>sensitive discrimination </a:t>
            </a:r>
            <a:r>
              <a:rPr lang="en-US" dirty="0"/>
              <a:t>of the structural robustness of complex networks. </a:t>
            </a:r>
          </a:p>
        </p:txBody>
      </p:sp>
    </p:spTree>
    <p:extLst>
      <p:ext uri="{BB962C8B-B14F-4D97-AF65-F5344CB8AC3E}">
        <p14:creationId xmlns:p14="http://schemas.microsoft.com/office/powerpoint/2010/main" val="1232366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570" y="4289266"/>
            <a:ext cx="3090888" cy="19877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Theory = Network Math Definition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7569640" cy="509587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Network = graph : A representation of connections among a set of objects. A graph is a </a:t>
            </a:r>
            <a:r>
              <a:rPr lang="en-US" b="1" dirty="0">
                <a:solidFill>
                  <a:srgbClr val="FF0000"/>
                </a:solidFill>
              </a:rPr>
              <a:t>set of nodes (vertices</a:t>
            </a:r>
            <a:r>
              <a:rPr lang="en-US" b="1" dirty="0"/>
              <a:t>) joined by </a:t>
            </a:r>
            <a:r>
              <a:rPr lang="en-US" b="1" dirty="0">
                <a:solidFill>
                  <a:srgbClr val="FF0000"/>
                </a:solidFill>
              </a:rPr>
              <a:t>a set of lines or arrows (edge)</a:t>
            </a:r>
            <a:r>
              <a:rPr lang="en-US" b="1" dirty="0"/>
              <a:t>.</a:t>
            </a:r>
          </a:p>
          <a:p>
            <a:endParaRPr lang="en-US" dirty="0"/>
          </a:p>
          <a:p>
            <a:r>
              <a:rPr lang="en-US" dirty="0"/>
              <a:t>More formally, we define a graph G as an </a:t>
            </a:r>
            <a:r>
              <a:rPr lang="en-US" dirty="0">
                <a:hlinkClick r:id="rId3" tooltip="Ordered pair"/>
              </a:rPr>
              <a:t>ordered pair</a:t>
            </a:r>
            <a:r>
              <a:rPr lang="en-US" dirty="0"/>
              <a:t> </a:t>
            </a:r>
            <a:r>
              <a:rPr lang="en-US" i="1" dirty="0"/>
              <a:t>G</a:t>
            </a:r>
            <a:r>
              <a:rPr lang="en-US" dirty="0"/>
              <a:t> = (</a:t>
            </a:r>
            <a:r>
              <a:rPr lang="en-US" i="1" dirty="0"/>
              <a:t>V</a:t>
            </a:r>
            <a:r>
              <a:rPr lang="en-US" dirty="0"/>
              <a:t>,</a:t>
            </a:r>
            <a:r>
              <a:rPr lang="en-US" i="1" dirty="0"/>
              <a:t>E</a:t>
            </a:r>
            <a:r>
              <a:rPr lang="en-US" dirty="0"/>
              <a:t>) where </a:t>
            </a:r>
            <a:br>
              <a:rPr lang="en-US" dirty="0"/>
            </a:br>
            <a:endParaRPr lang="en-US" dirty="0"/>
          </a:p>
          <a:p>
            <a:r>
              <a:rPr lang="en-US" b="1" i="1" dirty="0"/>
              <a:t>V</a:t>
            </a:r>
            <a:r>
              <a:rPr lang="en-US" b="1" dirty="0"/>
              <a:t> is a </a:t>
            </a:r>
            <a:r>
              <a:rPr lang="en-US" b="1" dirty="0">
                <a:hlinkClick r:id="rId4" tooltip="Set"/>
              </a:rPr>
              <a:t>set</a:t>
            </a:r>
            <a:r>
              <a:rPr lang="en-US" b="1" dirty="0"/>
              <a:t> of vertices (nodes)</a:t>
            </a:r>
          </a:p>
          <a:p>
            <a:r>
              <a:rPr lang="en-US" b="1" i="1" dirty="0"/>
              <a:t>E</a:t>
            </a:r>
            <a:r>
              <a:rPr lang="en-US" b="1" dirty="0"/>
              <a:t> is a set of edges (links).</a:t>
            </a:r>
          </a:p>
          <a:p>
            <a:endParaRPr lang="en-US" b="1" dirty="0"/>
          </a:p>
          <a:p>
            <a:r>
              <a:rPr lang="en-US" dirty="0"/>
              <a:t>Each edge is a pair of vertices. In other words, each element of E is a pair of elements of V.</a:t>
            </a:r>
          </a:p>
          <a:p>
            <a:r>
              <a:rPr lang="en-US" dirty="0"/>
              <a:t>Example: The picture above represents the following graph:</a:t>
            </a:r>
          </a:p>
          <a:p>
            <a:r>
              <a:rPr lang="en-US" b="1" i="1" dirty="0"/>
              <a:t>V</a:t>
            </a:r>
            <a:r>
              <a:rPr lang="en-US" b="1" dirty="0"/>
              <a:t> = {1,2,3,4,5,6}</a:t>
            </a:r>
          </a:p>
          <a:p>
            <a:r>
              <a:rPr lang="en-US" b="1" i="1" dirty="0"/>
              <a:t>E</a:t>
            </a:r>
            <a:r>
              <a:rPr lang="en-US" b="1" dirty="0"/>
              <a:t> = {{1,2},{1,5},{2,3},{2,5},{3,4},{4,5},{4,6}}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3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138" y="1260269"/>
            <a:ext cx="1654362" cy="20257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6894" y="1278522"/>
            <a:ext cx="2137211" cy="194622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518498" y="3265657"/>
            <a:ext cx="13116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Directed </a:t>
            </a:r>
            <a:r>
              <a:rPr lang="en-US" sz="1400" b="1" dirty="0"/>
              <a:t>Graph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16898" y="5823776"/>
            <a:ext cx="1507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Undirected Graph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93347" y="3287732"/>
            <a:ext cx="2106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Directed/Weighted Graph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0458" y="3819801"/>
            <a:ext cx="2101042" cy="200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09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Analytics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3200" b="1" dirty="0">
                <a:solidFill>
                  <a:srgbClr val="C00000"/>
                </a:solidFill>
              </a:rPr>
              <a:t>Path Analytics</a:t>
            </a:r>
          </a:p>
          <a:p>
            <a:pPr>
              <a:buFont typeface="Arial" charset="0"/>
              <a:buChar char="•"/>
            </a:pPr>
            <a:r>
              <a:rPr lang="en-US" sz="3200" b="1" dirty="0">
                <a:solidFill>
                  <a:srgbClr val="C00000"/>
                </a:solidFill>
              </a:rPr>
              <a:t>Connectivity Analytics </a:t>
            </a:r>
          </a:p>
          <a:p>
            <a:pPr>
              <a:buFont typeface="Arial" charset="0"/>
              <a:buChar char="•"/>
            </a:pPr>
            <a:r>
              <a:rPr lang="en-US" sz="3200" dirty="0"/>
              <a:t>Centrality Analytics</a:t>
            </a:r>
          </a:p>
          <a:p>
            <a:pPr>
              <a:buFont typeface="Arial" charset="0"/>
              <a:buChar char="•"/>
            </a:pPr>
            <a:r>
              <a:rPr lang="en-US" sz="3200" dirty="0"/>
              <a:t>Community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815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of a Tweet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253" y="161010"/>
            <a:ext cx="6106026" cy="4739987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5</a:t>
            </a:fld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80975" y="1181100"/>
            <a:ext cx="6107283" cy="205446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C0000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SzPct val="85000"/>
              <a:buFont typeface="Webdings" panose="05030102010509060703" pitchFamily="18" charset="2"/>
              <a:buChar char="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Calibri" panose="020F0502020204030204" pitchFamily="34" charset="0"/>
              <a:buChar char="-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Calibri" panose="020F0502020204030204" pitchFamily="34" charset="0"/>
              <a:buChar char="-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sz="3200" dirty="0"/>
              <a:t>A real graph has more more information content</a:t>
            </a:r>
          </a:p>
          <a:p>
            <a:pPr>
              <a:buFont typeface="Arial" charset="0"/>
              <a:buChar char="•"/>
            </a:pPr>
            <a:r>
              <a:rPr lang="en-US" sz="3200" dirty="0"/>
              <a:t>Different type of nodes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9142" y="4724835"/>
            <a:ext cx="1193845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Question - Which of the following are the kinds of types, nodes in a tweet graph might have?</a:t>
            </a:r>
          </a:p>
          <a:p>
            <a:pPr marL="749808" lvl="1" indent="-457200">
              <a:buFont typeface="+mj-lt"/>
              <a:buAutoNum type="alphaLcParenR"/>
            </a:pPr>
            <a:r>
              <a:rPr lang="en-US" sz="2400" b="1" dirty="0">
                <a:solidFill>
                  <a:srgbClr val="FF0000"/>
                </a:solidFill>
              </a:rPr>
              <a:t>User</a:t>
            </a:r>
          </a:p>
          <a:p>
            <a:pPr marL="749808" lvl="1" indent="-457200">
              <a:buFont typeface="+mj-lt"/>
              <a:buAutoNum type="alphaLcParenR"/>
            </a:pPr>
            <a:r>
              <a:rPr lang="en-US" sz="2400" b="1" dirty="0">
                <a:solidFill>
                  <a:srgbClr val="FF0000"/>
                </a:solidFill>
              </a:rPr>
              <a:t>Media</a:t>
            </a:r>
          </a:p>
          <a:p>
            <a:pPr marL="749808" lvl="1" indent="-457200">
              <a:buFont typeface="+mj-lt"/>
              <a:buAutoNum type="alphaLcParenR"/>
            </a:pPr>
            <a:r>
              <a:rPr lang="en-US" sz="2400" b="1" dirty="0">
                <a:solidFill>
                  <a:srgbClr val="FF0000"/>
                </a:solidFill>
              </a:rPr>
              <a:t>Hashtag</a:t>
            </a:r>
          </a:p>
        </p:txBody>
      </p:sp>
    </p:spTree>
    <p:extLst>
      <p:ext uri="{BB962C8B-B14F-4D97-AF65-F5344CB8AC3E}">
        <p14:creationId xmlns:p14="http://schemas.microsoft.com/office/powerpoint/2010/main" val="3383354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Graph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7148293" cy="5095875"/>
          </a:xfrm>
        </p:spPr>
        <p:txBody>
          <a:bodyPr/>
          <a:lstStyle/>
          <a:p>
            <a:r>
              <a:rPr lang="en-US" b="1" dirty="0"/>
              <a:t>V: is a </a:t>
            </a:r>
            <a:r>
              <a:rPr lang="en-US" b="1" dirty="0">
                <a:hlinkClick r:id="rId2" tooltip="Set"/>
              </a:rPr>
              <a:t>set</a:t>
            </a:r>
            <a:r>
              <a:rPr lang="en-US" b="1" dirty="0"/>
              <a:t> of vertices (nodes)</a:t>
            </a:r>
          </a:p>
          <a:p>
            <a:r>
              <a:rPr lang="en-US" b="1" dirty="0"/>
              <a:t>E:  is a set of edges (links).</a:t>
            </a:r>
          </a:p>
          <a:p>
            <a:r>
              <a:rPr lang="en-US" b="1" dirty="0"/>
              <a:t>TN: set of node types</a:t>
            </a:r>
          </a:p>
          <a:p>
            <a:r>
              <a:rPr lang="en-US" b="1" dirty="0"/>
              <a:t>f (TN </a:t>
            </a:r>
            <a:r>
              <a:rPr lang="en-US" b="1" dirty="0">
                <a:sym typeface="Wingdings"/>
              </a:rPr>
              <a:t></a:t>
            </a:r>
            <a:r>
              <a:rPr lang="en-US" b="1" dirty="0"/>
              <a:t> V): type assignment to nodes (labels)</a:t>
            </a:r>
          </a:p>
          <a:p>
            <a:r>
              <a:rPr lang="en-US" b="1" dirty="0"/>
              <a:t>AN: set of node attributes</a:t>
            </a:r>
          </a:p>
          <a:p>
            <a:r>
              <a:rPr lang="en-US" b="1" dirty="0"/>
              <a:t>TE: a set of edge types</a:t>
            </a:r>
          </a:p>
          <a:p>
            <a:r>
              <a:rPr lang="en-US" b="1" dirty="0"/>
              <a:t>g (TE</a:t>
            </a:r>
            <a:r>
              <a:rPr lang="en-US" b="1" dirty="0">
                <a:sym typeface="Wingdings"/>
              </a:rPr>
              <a:t> E): type assignment to edges </a:t>
            </a:r>
            <a:r>
              <a:rPr lang="en-US" b="1" dirty="0"/>
              <a:t>(labels)</a:t>
            </a:r>
            <a:endParaRPr lang="en-US" b="1" dirty="0">
              <a:sym typeface="Wingdings"/>
            </a:endParaRPr>
          </a:p>
          <a:p>
            <a:r>
              <a:rPr lang="en-US" b="1" dirty="0"/>
              <a:t>AE: set of edge attributes</a:t>
            </a:r>
          </a:p>
          <a:p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6</a:t>
            </a:fld>
            <a:endParaRPr lang="en-US"/>
          </a:p>
        </p:txBody>
      </p:sp>
      <p:pic>
        <p:nvPicPr>
          <p:cNvPr id="7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427" y="1116260"/>
            <a:ext cx="5970569" cy="46348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9490" y="5247249"/>
            <a:ext cx="4913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Node Schema </a:t>
            </a:r>
            <a:r>
              <a:rPr lang="en-US" dirty="0"/>
              <a:t>= Properties (attributes) with Values</a:t>
            </a:r>
          </a:p>
          <a:p>
            <a:r>
              <a:rPr lang="en-US" b="1" dirty="0"/>
              <a:t>Edge Schema </a:t>
            </a:r>
            <a:r>
              <a:rPr lang="en-US" dirty="0"/>
              <a:t>= Properties (attributes) with Values</a:t>
            </a:r>
          </a:p>
        </p:txBody>
      </p:sp>
    </p:spTree>
    <p:extLst>
      <p:ext uri="{BB962C8B-B14F-4D97-AF65-F5344CB8AC3E}">
        <p14:creationId xmlns:p14="http://schemas.microsoft.com/office/powerpoint/2010/main" val="1742718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652" y="767671"/>
            <a:ext cx="2137211" cy="19462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Weight = an Edge Property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7696933" cy="5095875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v"/>
            </a:pPr>
            <a:r>
              <a:rPr lang="en-US" sz="3600" b="1" dirty="0"/>
              <a:t>Distance</a:t>
            </a:r>
            <a:r>
              <a:rPr lang="en-US" sz="3600" dirty="0"/>
              <a:t> in a road network</a:t>
            </a:r>
          </a:p>
          <a:p>
            <a:pPr>
              <a:buFont typeface="Wingdings" charset="2"/>
              <a:buChar char="v"/>
            </a:pPr>
            <a:endParaRPr lang="en-US" sz="3600" b="1" dirty="0"/>
          </a:p>
          <a:p>
            <a:pPr>
              <a:buFont typeface="Wingdings" charset="2"/>
              <a:buChar char="v"/>
            </a:pPr>
            <a:r>
              <a:rPr lang="en-US" sz="3600" b="1" dirty="0"/>
              <a:t>Strength</a:t>
            </a:r>
            <a:r>
              <a:rPr lang="en-US" sz="3600" dirty="0"/>
              <a:t> of Connection in a personal network</a:t>
            </a:r>
          </a:p>
          <a:p>
            <a:pPr>
              <a:buFont typeface="Wingdings" charset="2"/>
              <a:buChar char="v"/>
            </a:pPr>
            <a:endParaRPr lang="en-US" sz="3600" dirty="0"/>
          </a:p>
          <a:p>
            <a:pPr>
              <a:buFont typeface="Wingdings" charset="2"/>
              <a:buChar char="v"/>
            </a:pPr>
            <a:r>
              <a:rPr lang="en-US" sz="3600" b="1" dirty="0"/>
              <a:t>Likelihood</a:t>
            </a:r>
            <a:r>
              <a:rPr lang="en-US" sz="3600" dirty="0"/>
              <a:t> of interaction in a biological network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752" y="5007651"/>
            <a:ext cx="2482312" cy="159634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731646" y="4051496"/>
            <a:ext cx="13120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0 1 0 0 1 0</a:t>
            </a:r>
          </a:p>
          <a:p>
            <a:r>
              <a:rPr lang="en-US" dirty="0"/>
              <a:t>1 0 1 0 1 0</a:t>
            </a:r>
          </a:p>
          <a:p>
            <a:r>
              <a:rPr lang="en-US" dirty="0"/>
              <a:t>0 1 0 1 0 0 </a:t>
            </a:r>
          </a:p>
          <a:p>
            <a:r>
              <a:rPr lang="en-US" dirty="0"/>
              <a:t>0 0 1 0 1 1</a:t>
            </a:r>
          </a:p>
          <a:p>
            <a:r>
              <a:rPr lang="en-US" dirty="0"/>
              <a:t>1 1 0 1 0 0</a:t>
            </a:r>
          </a:p>
          <a:p>
            <a:r>
              <a:rPr lang="en-US" dirty="0"/>
              <a:t>0 0 0 1 0 0  </a:t>
            </a:r>
          </a:p>
        </p:txBody>
      </p:sp>
      <p:sp>
        <p:nvSpPr>
          <p:cNvPr id="10" name="Left Bracket 9"/>
          <p:cNvSpPr/>
          <p:nvPr/>
        </p:nvSpPr>
        <p:spPr>
          <a:xfrm>
            <a:off x="9630587" y="4047360"/>
            <a:ext cx="202117" cy="1758462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/>
          <p:cNvSpPr/>
          <p:nvPr/>
        </p:nvSpPr>
        <p:spPr>
          <a:xfrm rot="10800000">
            <a:off x="10720113" y="4047360"/>
            <a:ext cx="168812" cy="1758462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ket 12"/>
          <p:cNvSpPr/>
          <p:nvPr/>
        </p:nvSpPr>
        <p:spPr>
          <a:xfrm>
            <a:off x="9475841" y="1400995"/>
            <a:ext cx="202117" cy="1758462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Bracket 13"/>
          <p:cNvSpPr/>
          <p:nvPr/>
        </p:nvSpPr>
        <p:spPr>
          <a:xfrm rot="10800000">
            <a:off x="11142143" y="1400995"/>
            <a:ext cx="168812" cy="1758462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9588916" y="1413803"/>
                <a:ext cx="16235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mr-IN" i="1" smtClean="0">
                        <a:latin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12 60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a:rPr lang="mr-IN" i="1">
                        <a:latin typeface="Cambria Math" panose="02040503050406030204" pitchFamily="18" charset="0"/>
                      </a:rPr>
                      <m:t>∞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8916" y="1413803"/>
                <a:ext cx="1623567" cy="369332"/>
              </a:xfrm>
              <a:prstGeom prst="rect">
                <a:avLst/>
              </a:prstGeom>
              <a:blipFill rotWithShape="0">
                <a:blip r:embed="rId4"/>
                <a:stretch>
                  <a:fillRect t="-96721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9613398" y="1740784"/>
                <a:ext cx="16235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10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</a:rPr>
                      <m:t>∞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</a:rPr>
                      <m:t>∞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a:rPr lang="mr-IN" i="1">
                        <a:latin typeface="Cambria Math" panose="02040503050406030204" pitchFamily="18" charset="0"/>
                      </a:rPr>
                      <m:t>∞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3398" y="1740784"/>
                <a:ext cx="1623567" cy="369332"/>
              </a:xfrm>
              <a:prstGeom prst="rect">
                <a:avLst/>
              </a:prstGeom>
              <a:blipFill rotWithShape="0">
                <a:blip r:embed="rId5"/>
                <a:stretch>
                  <a:fillRect t="-98333" b="-1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9613397" y="2078822"/>
                <a:ext cx="16235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mr-IN" i="1" smtClean="0">
                        <a:latin typeface="Cambria Math" charset="0"/>
                      </a:rPr>
                      <m:t>∞</m:t>
                    </m:r>
                    <m:r>
                      <a:rPr lang="en-US" b="0" i="1" smtClean="0">
                        <a:latin typeface="Cambria Math" charset="0"/>
                      </a:rPr>
                      <m:t> 20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</a:rPr>
                      <m:t>∞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32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a:rPr lang="mr-IN" i="1">
                        <a:latin typeface="Cambria Math" panose="02040503050406030204" pitchFamily="18" charset="0"/>
                      </a:rPr>
                      <m:t>∞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3397" y="2078822"/>
                <a:ext cx="1623567" cy="369332"/>
              </a:xfrm>
              <a:prstGeom prst="rect">
                <a:avLst/>
              </a:prstGeom>
              <a:blipFill rotWithShape="0">
                <a:blip r:embed="rId6"/>
                <a:stretch>
                  <a:fillRect t="-96721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9577430" y="2437097"/>
                <a:ext cx="16235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mr-IN" i="1" smtClean="0">
                          <a:latin typeface="Cambria Math" charset="0"/>
                        </a:rPr>
                        <m:t>∞</m:t>
                      </m:r>
                      <m:r>
                        <a:rPr lang="en-US" b="0" i="1" smtClean="0">
                          <a:latin typeface="Cambria Math" charset="0"/>
                        </a:rPr>
                        <m:t>  </m:t>
                      </m:r>
                      <m:r>
                        <a:rPr lang="mr-IN" i="1">
                          <a:latin typeface="Cambria Math" charset="0"/>
                        </a:rPr>
                        <m:t>∞</m:t>
                      </m:r>
                      <m:r>
                        <a:rPr lang="en-US" b="0" i="1" smtClean="0">
                          <a:latin typeface="Cambria Math" charset="0"/>
                        </a:rPr>
                        <m:t>  </m:t>
                      </m:r>
                      <m:r>
                        <a:rPr lang="mr-IN" i="1">
                          <a:latin typeface="Cambria Math" charset="0"/>
                        </a:rPr>
                        <m:t>∞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mr-IN" i="1">
                          <a:latin typeface="Cambria Math" charset="0"/>
                        </a:rPr>
                        <m:t>∞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mr-IN" i="1">
                          <a:latin typeface="Cambria Math" panose="02040503050406030204" pitchFamily="18" charset="0"/>
                        </a:rPr>
                        <m:t>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77430" y="2437097"/>
                <a:ext cx="1623567" cy="369332"/>
              </a:xfrm>
              <a:prstGeom prst="rect">
                <a:avLst/>
              </a:prstGeom>
              <a:blipFill rotWithShape="0">
                <a:blip r:embed="rId7"/>
                <a:stretch>
                  <a:fillRect t="-98333" b="-1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9632409" y="2813353"/>
                <a:ext cx="16235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7</m:t>
                      </m:r>
                      <m:r>
                        <a:rPr lang="en-US" b="0" i="1" smtClean="0">
                          <a:latin typeface="Cambria Math" charset="0"/>
                        </a:rPr>
                        <m:t>  </m:t>
                      </m:r>
                      <m:r>
                        <a:rPr lang="mr-IN" i="1">
                          <a:latin typeface="Cambria Math" charset="0"/>
                        </a:rPr>
                        <m:t>∞</m:t>
                      </m:r>
                      <m:r>
                        <a:rPr lang="en-US" b="0" i="1" smtClean="0">
                          <a:latin typeface="Cambria Math" charset="0"/>
                        </a:rPr>
                        <m:t>  </m:t>
                      </m:r>
                      <m:r>
                        <a:rPr lang="mr-IN" i="1">
                          <a:latin typeface="Cambria Math" charset="0"/>
                        </a:rPr>
                        <m:t>∞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mr-IN" i="1">
                          <a:latin typeface="Cambria Math" charset="0"/>
                        </a:rPr>
                        <m:t>∞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r>
                        <a:rPr lang="mr-IN" i="1">
                          <a:latin typeface="Cambria Math" panose="02040503050406030204" pitchFamily="18" charset="0"/>
                        </a:rPr>
                        <m:t>∞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2409" y="2813353"/>
                <a:ext cx="1623567" cy="369332"/>
              </a:xfrm>
              <a:prstGeom prst="rect">
                <a:avLst/>
              </a:prstGeom>
              <a:blipFill rotWithShape="0">
                <a:blip r:embed="rId8"/>
                <a:stretch>
                  <a:fillRect t="-98333" b="-1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9100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6" y="1181100"/>
            <a:ext cx="5882200" cy="5095875"/>
          </a:xfrm>
        </p:spPr>
        <p:txBody>
          <a:bodyPr>
            <a:normAutofit/>
          </a:bodyPr>
          <a:lstStyle/>
          <a:p>
            <a:r>
              <a:rPr lang="en-US" sz="2800" dirty="0"/>
              <a:t>A pair of nodes can have different types of relationships simultaneously</a:t>
            </a:r>
          </a:p>
          <a:p>
            <a:endParaRPr lang="en-US" sz="2800" dirty="0"/>
          </a:p>
          <a:p>
            <a:r>
              <a:rPr lang="en-US" sz="2800" b="1" dirty="0"/>
              <a:t>Multigraph: A network where multiple edges (parallel edges) can connect the same nodes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849" y="678659"/>
            <a:ext cx="4508500" cy="4533900"/>
          </a:xfrm>
          <a:prstGeom prst="rect">
            <a:avLst/>
          </a:prstGeom>
        </p:spPr>
      </p:pic>
      <p:sp>
        <p:nvSpPr>
          <p:cNvPr id="14" name="Freeform 13"/>
          <p:cNvSpPr/>
          <p:nvPr/>
        </p:nvSpPr>
        <p:spPr>
          <a:xfrm>
            <a:off x="7438710" y="819115"/>
            <a:ext cx="652300" cy="632765"/>
          </a:xfrm>
          <a:custGeom>
            <a:avLst/>
            <a:gdLst>
              <a:gd name="connsiteX0" fmla="*/ 650212 w 652300"/>
              <a:gd name="connsiteY0" fmla="*/ 479108 h 632765"/>
              <a:gd name="connsiteX1" fmla="*/ 214113 w 652300"/>
              <a:gd name="connsiteY1" fmla="*/ 807 h 632765"/>
              <a:gd name="connsiteX2" fmla="*/ 17165 w 652300"/>
              <a:gd name="connsiteY2" fmla="*/ 605718 h 632765"/>
              <a:gd name="connsiteX3" fmla="*/ 650212 w 652300"/>
              <a:gd name="connsiteY3" fmla="*/ 479108 h 632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2300" h="632765">
                <a:moveTo>
                  <a:pt x="650212" y="479108"/>
                </a:moveTo>
                <a:cubicBezTo>
                  <a:pt x="683037" y="378290"/>
                  <a:pt x="319621" y="-20295"/>
                  <a:pt x="214113" y="807"/>
                </a:cubicBezTo>
                <a:cubicBezTo>
                  <a:pt x="108605" y="21909"/>
                  <a:pt x="-53173" y="528346"/>
                  <a:pt x="17165" y="605718"/>
                </a:cubicBezTo>
                <a:cubicBezTo>
                  <a:pt x="87503" y="683090"/>
                  <a:pt x="617387" y="579926"/>
                  <a:pt x="650212" y="479108"/>
                </a:cubicBezTo>
                <a:close/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52913" y="4627685"/>
            <a:ext cx="11820525" cy="50958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C0000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SzPct val="85000"/>
              <a:buFont typeface="Webdings" panose="05030102010509060703" pitchFamily="18" charset="2"/>
              <a:buChar char="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Calibri" panose="020F0502020204030204" pitchFamily="34" charset="0"/>
              <a:buChar char="-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Calibri" panose="020F0502020204030204" pitchFamily="34" charset="0"/>
              <a:buChar char="-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FF0000"/>
                </a:solidFill>
              </a:rPr>
              <a:t>A loop in a graph is where </a:t>
            </a:r>
            <a:r>
              <a:rPr lang="mr-IN" b="1" dirty="0">
                <a:solidFill>
                  <a:srgbClr val="FF0000"/>
                </a:solidFill>
              </a:rPr>
              <a:t>…</a:t>
            </a:r>
            <a:r>
              <a:rPr lang="en-US" b="1" dirty="0">
                <a:solidFill>
                  <a:srgbClr val="FF0000"/>
                </a:solidFill>
              </a:rPr>
              <a:t>.</a:t>
            </a:r>
          </a:p>
          <a:p>
            <a:pPr marL="457200" indent="-457200">
              <a:buFont typeface="+mj-lt"/>
              <a:buAutoNum type="alphaLcParenR"/>
            </a:pPr>
            <a:r>
              <a:rPr lang="en-US" b="1" dirty="0">
                <a:solidFill>
                  <a:srgbClr val="FF0000"/>
                </a:solidFill>
              </a:rPr>
              <a:t>There is a way to get from node A to node B and back to node A</a:t>
            </a:r>
          </a:p>
          <a:p>
            <a:pPr marL="457200" indent="-457200">
              <a:buFont typeface="+mj-lt"/>
              <a:buAutoNum type="alphaLcParenR"/>
            </a:pPr>
            <a:r>
              <a:rPr lang="en-US" b="1" dirty="0">
                <a:solidFill>
                  <a:srgbClr val="FF0000"/>
                </a:solidFill>
              </a:rPr>
              <a:t>There is some (arbitrary length) path from a node back to itself, passing through other nodes</a:t>
            </a:r>
          </a:p>
          <a:p>
            <a:pPr marL="457200" indent="-457200">
              <a:buFont typeface="+mj-lt"/>
              <a:buAutoNum type="alphaLcParenR"/>
            </a:pPr>
            <a:r>
              <a:rPr lang="en-US" b="1" dirty="0">
                <a:solidFill>
                  <a:srgbClr val="FF0000"/>
                </a:solidFill>
              </a:rPr>
              <a:t>There is an edge from a node to itself</a:t>
            </a:r>
          </a:p>
        </p:txBody>
      </p:sp>
    </p:spTree>
    <p:extLst>
      <p:ext uri="{BB962C8B-B14F-4D97-AF65-F5344CB8AC3E}">
        <p14:creationId xmlns:p14="http://schemas.microsoft.com/office/powerpoint/2010/main" val="2606725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Analytics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6940403" cy="5095875"/>
          </a:xfrm>
        </p:spPr>
        <p:txBody>
          <a:bodyPr>
            <a:normAutofit fontScale="85000" lnSpcReduction="20000"/>
          </a:bodyPr>
          <a:lstStyle/>
          <a:p>
            <a:r>
              <a:rPr lang="en-US" sz="2800" b="1" dirty="0"/>
              <a:t>Walk: </a:t>
            </a:r>
            <a:r>
              <a:rPr lang="en-US" sz="2800" dirty="0"/>
              <a:t>an alternating sequence f vertices and edges over a graph.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H-&gt;</a:t>
            </a:r>
            <a:r>
              <a:rPr lang="en-US" sz="2800" b="1" dirty="0">
                <a:solidFill>
                  <a:srgbClr val="00B0F0"/>
                </a:solidFill>
              </a:rPr>
              <a:t>F</a:t>
            </a:r>
            <a:r>
              <a:rPr lang="en-US" sz="2800" b="1" dirty="0">
                <a:solidFill>
                  <a:srgbClr val="FF0000"/>
                </a:solidFill>
              </a:rPr>
              <a:t>-&gt;G-&gt;C-&gt;</a:t>
            </a:r>
            <a:r>
              <a:rPr lang="en-US" sz="2800" b="1" dirty="0">
                <a:solidFill>
                  <a:srgbClr val="00B0F0"/>
                </a:solidFill>
              </a:rPr>
              <a:t>F</a:t>
            </a:r>
            <a:r>
              <a:rPr lang="en-US" sz="2800" b="1" dirty="0">
                <a:solidFill>
                  <a:srgbClr val="FF0000"/>
                </a:solidFill>
              </a:rPr>
              <a:t>-&gt;E-&gt;B</a:t>
            </a:r>
          </a:p>
          <a:p>
            <a:r>
              <a:rPr lang="en-US" sz="2600" b="1" dirty="0">
                <a:solidFill>
                  <a:srgbClr val="FF0000"/>
                </a:solidFill>
              </a:rPr>
              <a:t>Edges and nodes can be repeated</a:t>
            </a:r>
          </a:p>
          <a:p>
            <a:endParaRPr lang="en-US" sz="2800" b="1" dirty="0"/>
          </a:p>
          <a:p>
            <a:r>
              <a:rPr lang="en-US" sz="2800" b="1" dirty="0"/>
              <a:t>Path: </a:t>
            </a:r>
            <a:r>
              <a:rPr lang="en-US" sz="2600" dirty="0"/>
              <a:t>A walk with </a:t>
            </a:r>
            <a:r>
              <a:rPr lang="en-US" sz="2600" u="sng" dirty="0">
                <a:solidFill>
                  <a:srgbClr val="FF0000"/>
                </a:solidFill>
              </a:rPr>
              <a:t>no repeating node </a:t>
            </a:r>
            <a:r>
              <a:rPr lang="en-US" sz="2600" b="1" dirty="0"/>
              <a:t>except possibly </a:t>
            </a:r>
            <a:r>
              <a:rPr lang="en-US" sz="2600" dirty="0"/>
              <a:t>for the first and last</a:t>
            </a:r>
          </a:p>
          <a:p>
            <a:r>
              <a:rPr lang="en-US" sz="2600" b="1" dirty="0">
                <a:solidFill>
                  <a:srgbClr val="FF0000"/>
                </a:solidFill>
              </a:rPr>
              <a:t>J-&gt;G-&gt;C-&gt;F-&gt;E-&gt;B</a:t>
            </a:r>
          </a:p>
          <a:p>
            <a:endParaRPr lang="en-US" sz="2600" dirty="0"/>
          </a:p>
          <a:p>
            <a:r>
              <a:rPr lang="en-US" sz="2800" b="1" dirty="0"/>
              <a:t>Constraining a walk</a:t>
            </a:r>
          </a:p>
          <a:p>
            <a:pPr lvl="1"/>
            <a:r>
              <a:rPr lang="en-US" sz="2600" b="1" dirty="0"/>
              <a:t>Cycle</a:t>
            </a:r>
            <a:r>
              <a:rPr lang="en-US" sz="2600" dirty="0"/>
              <a:t>: a path of length n &gt;= 3 whose start and end vertices are the same </a:t>
            </a:r>
            <a:r>
              <a:rPr lang="en-US" sz="2600" b="1" dirty="0">
                <a:solidFill>
                  <a:srgbClr val="FF0000"/>
                </a:solidFill>
              </a:rPr>
              <a:t>J-&gt;G-&gt;C-&gt;F-&gt;J</a:t>
            </a:r>
          </a:p>
          <a:p>
            <a:pPr lvl="1"/>
            <a:endParaRPr lang="en-US" sz="2600" b="1" dirty="0">
              <a:solidFill>
                <a:srgbClr val="FF0000"/>
              </a:solidFill>
            </a:endParaRPr>
          </a:p>
          <a:p>
            <a:pPr lvl="1"/>
            <a:r>
              <a:rPr lang="en-US" sz="2600" b="1" dirty="0"/>
              <a:t>Acyclic</a:t>
            </a:r>
            <a:r>
              <a:rPr lang="en-US" sz="2600" dirty="0"/>
              <a:t>: A walk with no cycle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9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0767" y="134204"/>
            <a:ext cx="2899679" cy="297522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0767" y="3423418"/>
            <a:ext cx="3082027" cy="303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4092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12684</TotalTime>
  <Words>968</Words>
  <Application>Microsoft Macintosh PowerPoint</Application>
  <PresentationFormat>Widescreen</PresentationFormat>
  <Paragraphs>206</Paragraphs>
  <Slides>29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3" baseType="lpstr">
      <vt:lpstr>Arial</vt:lpstr>
      <vt:lpstr>Arial</vt:lpstr>
      <vt:lpstr>Calibri</vt:lpstr>
      <vt:lpstr>Calibri Light</vt:lpstr>
      <vt:lpstr>Cambria Math</vt:lpstr>
      <vt:lpstr>Courier New</vt:lpstr>
      <vt:lpstr>Helvetica</vt:lpstr>
      <vt:lpstr>Helvetica,Bold</vt:lpstr>
      <vt:lpstr>Mangal</vt:lpstr>
      <vt:lpstr>Tahoma</vt:lpstr>
      <vt:lpstr>Webdings</vt:lpstr>
      <vt:lpstr>Wingdings</vt:lpstr>
      <vt:lpstr>Retrospect</vt:lpstr>
      <vt:lpstr>Equation</vt:lpstr>
      <vt:lpstr>Graph</vt:lpstr>
      <vt:lpstr>Outline</vt:lpstr>
      <vt:lpstr>Graph Theory = Network Math Definition </vt:lpstr>
      <vt:lpstr>Graph Analytics </vt:lpstr>
      <vt:lpstr>Graph of a Tweet</vt:lpstr>
      <vt:lpstr>Extended Graph Model</vt:lpstr>
      <vt:lpstr>Edge Weight = an Edge Property</vt:lpstr>
      <vt:lpstr>Multigraphs</vt:lpstr>
      <vt:lpstr>Path Analytics</vt:lpstr>
      <vt:lpstr>Path, Walk, Cycle</vt:lpstr>
      <vt:lpstr>Adjacency Matrix </vt:lpstr>
      <vt:lpstr>Path Analytics</vt:lpstr>
      <vt:lpstr>The Best Path</vt:lpstr>
      <vt:lpstr>Shortest Path</vt:lpstr>
      <vt:lpstr>Graph Search (Breadth-first vs. Depth-first)</vt:lpstr>
      <vt:lpstr>Shortest Path – Dijkstra’s Algorithm </vt:lpstr>
      <vt:lpstr>Distance Matrix</vt:lpstr>
      <vt:lpstr>Path Analytics</vt:lpstr>
      <vt:lpstr>PowerPoint Presentation</vt:lpstr>
      <vt:lpstr>Graph Diameter</vt:lpstr>
      <vt:lpstr>Why Graph Connectivity</vt:lpstr>
      <vt:lpstr>Graph Connectivity Analysis</vt:lpstr>
      <vt:lpstr>Disconnecting a Connected Graph</vt:lpstr>
      <vt:lpstr>Disconnecting a Connected Graph</vt:lpstr>
      <vt:lpstr>Network Robustness </vt:lpstr>
      <vt:lpstr>Is this network robust? </vt:lpstr>
      <vt:lpstr>Indegree and Outdegree</vt:lpstr>
      <vt:lpstr>Node Degree and Histogram</vt:lpstr>
      <vt:lpstr>Weighted Spectral Distribution 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Saliya</dc:creator>
  <cp:lastModifiedBy>Paul Rad</cp:lastModifiedBy>
  <cp:revision>450</cp:revision>
  <dcterms:created xsi:type="dcterms:W3CDTF">2015-01-31T16:20:13Z</dcterms:created>
  <dcterms:modified xsi:type="dcterms:W3CDTF">2018-08-17T12:16:03Z</dcterms:modified>
</cp:coreProperties>
</file>

<file path=docProps/thumbnail.jpeg>
</file>